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4.xml" ContentType="application/vnd.openxmlformats-officedocument.presentationml.tags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4"/>
    <p:sldMasterId id="2147484310" r:id="rId5"/>
  </p:sldMasterIdLst>
  <p:notesMasterIdLst>
    <p:notesMasterId r:id="rId26"/>
  </p:notesMasterIdLst>
  <p:handoutMasterIdLst>
    <p:handoutMasterId r:id="rId27"/>
  </p:handoutMasterIdLst>
  <p:sldIdLst>
    <p:sldId id="1485" r:id="rId6"/>
    <p:sldId id="1464" r:id="rId7"/>
    <p:sldId id="1482" r:id="rId8"/>
    <p:sldId id="1515" r:id="rId9"/>
    <p:sldId id="1499" r:id="rId10"/>
    <p:sldId id="1513" r:id="rId11"/>
    <p:sldId id="1487" r:id="rId12"/>
    <p:sldId id="1511" r:id="rId13"/>
    <p:sldId id="1496" r:id="rId14"/>
    <p:sldId id="1498" r:id="rId15"/>
    <p:sldId id="1497" r:id="rId16"/>
    <p:sldId id="1517" r:id="rId17"/>
    <p:sldId id="1495" r:id="rId18"/>
    <p:sldId id="1494" r:id="rId19"/>
    <p:sldId id="1493" r:id="rId20"/>
    <p:sldId id="1521" r:id="rId21"/>
    <p:sldId id="1518" r:id="rId22"/>
    <p:sldId id="1484" r:id="rId23"/>
    <p:sldId id="1522" r:id="rId24"/>
    <p:sldId id="1486" r:id="rId25"/>
  </p:sldIdLst>
  <p:sldSz cx="12436475" cy="6994525"/>
  <p:notesSz cx="6858000" cy="9144000"/>
  <p:custDataLst>
    <p:tags r:id="rId28"/>
  </p:custDataLst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1" name="Autore" initials="A" lastIdx="0" clrIdx="1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1344"/>
    <a:srgbClr val="E3C038"/>
    <a:srgbClr val="0078D7"/>
    <a:srgbClr val="000000"/>
    <a:srgbClr val="592C8C"/>
    <a:srgbClr val="505050"/>
    <a:srgbClr val="00BCF2"/>
    <a:srgbClr val="D2D2D2"/>
    <a:srgbClr val="3214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E920F0-A7B2-48AA-846B-DBE4B646306E}" v="953" dt="2022-05-23T08:40:59.8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2186" autoAdjust="0"/>
  </p:normalViewPr>
  <p:slideViewPr>
    <p:cSldViewPr>
      <p:cViewPr varScale="1">
        <p:scale>
          <a:sx n="74" d="100"/>
          <a:sy n="74" d="100"/>
        </p:scale>
        <p:origin x="821" y="62"/>
      </p:cViewPr>
      <p:guideLst/>
    </p:cSldViewPr>
  </p:slideViewPr>
  <p:outlineViewPr>
    <p:cViewPr>
      <p:scale>
        <a:sx n="33" d="100"/>
        <a:sy n="33" d="100"/>
      </p:scale>
      <p:origin x="0" y="-144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-2292"/>
    </p:cViewPr>
  </p:sorterViewPr>
  <p:notesViewPr>
    <p:cSldViewPr showGuides="1">
      <p:cViewPr>
        <p:scale>
          <a:sx n="100" d="100"/>
          <a:sy n="100" d="100"/>
        </p:scale>
        <p:origin x="3552" y="35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ags" Target="tags/tag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Connect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5/23/2022 10:40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‹N›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jpg>
</file>

<file path=ppt/media/image23.jpg>
</file>

<file path=ppt/media/image24.jpeg>
</file>

<file path=ppt/media/image25.jpeg>
</file>

<file path=ppt/media/image26.png>
</file>

<file path=ppt/media/image27.png>
</file>

<file path=ppt/media/image28.jfif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Connect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818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740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607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097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3061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6588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653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185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426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221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60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00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73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632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126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90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0965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965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5/23/2022 8:48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49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654264-73DF-4ED5-A007-FFB1A0B0B4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2589213" y="699434"/>
            <a:ext cx="7258050" cy="559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13139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ience Lab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SS illustration">
            <a:extLst>
              <a:ext uri="{FF2B5EF4-FFF2-40B4-BE49-F238E27FC236}">
                <a16:creationId xmlns:a16="http://schemas.microsoft.com/office/drawing/2014/main" id="{47ADD297-4BFF-4CBD-8B60-30C5BB62AB2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5"/>
          <a:stretch/>
        </p:blipFill>
        <p:spPr bwMode="auto">
          <a:xfrm>
            <a:off x="0" y="-48"/>
            <a:ext cx="12436474" cy="6994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 userDrawn="1"/>
        </p:nvSpPr>
        <p:spPr bwMode="auto">
          <a:xfrm>
            <a:off x="10180637" y="6248400"/>
            <a:ext cx="2255837" cy="7540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bg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6F279E5-DF2A-4D86-86F4-BB01A0C2E6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555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53223EC-F96A-4AE0-91E8-4EE2E9F1CA54}"/>
              </a:ext>
            </a:extLst>
          </p:cNvPr>
          <p:cNvGrpSpPr/>
          <p:nvPr userDrawn="1"/>
        </p:nvGrpSpPr>
        <p:grpSpPr>
          <a:xfrm>
            <a:off x="-1" y="6248400"/>
            <a:ext cx="12436475" cy="754062"/>
            <a:chOff x="-1" y="6248400"/>
            <a:chExt cx="12436475" cy="754062"/>
          </a:xfrm>
        </p:grpSpPr>
        <p:sp>
          <p:nvSpPr>
            <p:cNvPr id="4" name="Rectangle 3"/>
            <p:cNvSpPr/>
            <p:nvPr userDrawn="1"/>
          </p:nvSpPr>
          <p:spPr bwMode="auto">
            <a:xfrm>
              <a:off x="-1" y="6248400"/>
              <a:ext cx="12436475" cy="754062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101600" dist="12700" dir="16200000" rotWithShape="0">
                <a:prstClr val="black">
                  <a:alpha val="3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#</a:t>
              </a:r>
              <a:r>
                <a:rPr lang="en-US" sz="2400" dirty="0" err="1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GlobalAzure</a:t>
              </a:r>
              <a:endPara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9D67FB8-65E2-45DD-B1AA-59F22B661C9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/>
            <a:srcRect/>
            <a:stretch/>
          </p:blipFill>
          <p:spPr bwMode="auto">
            <a:xfrm>
              <a:off x="554210" y="6322856"/>
              <a:ext cx="763310" cy="589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C5DD0FA-E425-442B-859A-6468D6C9459C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4C12652-0A33-4554-B697-2B267F7BB1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D80C02-B57F-4D0E-932E-C1FF88E7AC70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</p:spTree>
    <p:extLst>
      <p:ext uri="{BB962C8B-B14F-4D97-AF65-F5344CB8AC3E}">
        <p14:creationId xmlns:p14="http://schemas.microsoft.com/office/powerpoint/2010/main" val="4230999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3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5073E28-B4ED-4EAC-831D-E398FF3BFE2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82BAFB-B109-4A60-B9CE-411DB56345BA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</p:spTree>
    <p:extLst>
      <p:ext uri="{BB962C8B-B14F-4D97-AF65-F5344CB8AC3E}">
        <p14:creationId xmlns:p14="http://schemas.microsoft.com/office/powerpoint/2010/main" val="2455386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9437" y="1209973"/>
            <a:ext cx="111252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lpaper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350A32DE-FA8B-44C2-9362-2EA32D26F7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654264-73DF-4ED5-A007-FFB1A0B0B4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/>
          <a:srcRect/>
          <a:stretch/>
        </p:blipFill>
        <p:spPr bwMode="auto">
          <a:xfrm>
            <a:off x="2589213" y="699434"/>
            <a:ext cx="7258050" cy="559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3BCD95-CA59-4583-90F7-5AF0268DA679}"/>
              </a:ext>
            </a:extLst>
          </p:cNvPr>
          <p:cNvSpPr txBox="1"/>
          <p:nvPr userDrawn="1"/>
        </p:nvSpPr>
        <p:spPr>
          <a:xfrm>
            <a:off x="10129784" y="619871"/>
            <a:ext cx="2155783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F89267-C2BA-4FB8-9CAB-25571FE51B13}"/>
              </a:ext>
            </a:extLst>
          </p:cNvPr>
          <p:cNvSpPr txBox="1"/>
          <p:nvPr userDrawn="1"/>
        </p:nvSpPr>
        <p:spPr>
          <a:xfrm>
            <a:off x="350837" y="647572"/>
            <a:ext cx="67876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10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kern="12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7 </a:t>
            </a:r>
            <a:r>
              <a:rPr lang="en-US" sz="2400" kern="1200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maggio</a:t>
            </a:r>
            <a:r>
              <a:rPr lang="en-US" sz="2400" kern="12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 2022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A1390EF-302B-42DB-AEB1-09D8C3312E5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675845" y="5402261"/>
            <a:ext cx="2609722" cy="1644125"/>
          </a:xfrm>
          <a:prstGeom prst="rect">
            <a:avLst/>
          </a:prstGeom>
        </p:spPr>
      </p:pic>
      <p:pic>
        <p:nvPicPr>
          <p:cNvPr id="8" name="Immagine 7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319E5B79-E413-4A33-ACC7-EB6BC62D2AC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4663" y="5961716"/>
            <a:ext cx="1990725" cy="666750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D579B14A-B6F3-48A1-B966-1CE50831C53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92804" y="1287462"/>
            <a:ext cx="2021804" cy="121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38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la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1241426"/>
            <a:ext cx="5257801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A356E502-99D7-4E6F-BB67-C71A0A5718C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5797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2198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8B1C1329-1CD0-4FD3-9BCE-1F6CC85C33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3846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9663C590-E0BC-4AF6-BE38-F7A08ED0E4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564E45C-0168-44A3-A06D-3CB23095AC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52383" y="6164262"/>
            <a:ext cx="1252054" cy="788794"/>
          </a:xfrm>
          <a:prstGeom prst="rect">
            <a:avLst/>
          </a:prstGeom>
        </p:spPr>
      </p:pic>
      <p:pic>
        <p:nvPicPr>
          <p:cNvPr id="4" name="Immagine 3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31C0FF93-6D62-4371-A802-1A8F997E474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325371" y="6248479"/>
            <a:ext cx="1255066" cy="420357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DA23D3D2-9107-41C3-9B12-B210AC228C9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3833" y="373062"/>
            <a:ext cx="1646986" cy="99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093C7B6F-64E5-4FFA-A7F0-2D56F53103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2589213" y="699434"/>
            <a:ext cx="7258050" cy="559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1383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451AE0CE-0A83-4434-B2D0-8A01F6591E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0998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1099819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B981B0-F6EC-44B0-B6FD-1E539A2444DB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61022FB-F1AC-4578-B53E-77613F1EC93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09F3A4C5-65F8-459E-AD60-D88B6D1ADF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5178B369-540C-491D-9E92-4207C299B3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t="29723" b="25341"/>
          <a:stretch/>
        </p:blipFill>
        <p:spPr>
          <a:xfrm>
            <a:off x="10656568" y="6406614"/>
            <a:ext cx="1225697" cy="346990"/>
          </a:xfrm>
          <a:prstGeom prst="rect">
            <a:avLst/>
          </a:prstGeom>
        </p:spPr>
      </p:pic>
      <p:pic>
        <p:nvPicPr>
          <p:cNvPr id="21" name="Immagine 20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524A4FA0-FB41-4037-B217-48F3D71755F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837" y="6400572"/>
            <a:ext cx="934975" cy="313150"/>
          </a:xfrm>
          <a:prstGeom prst="rect">
            <a:avLst/>
          </a:prstGeom>
        </p:spPr>
      </p:pic>
      <p:pic>
        <p:nvPicPr>
          <p:cNvPr id="22" name="Immagine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99C011E6-E951-4C65-8816-A4E5C386701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57398" y="295778"/>
            <a:ext cx="1060239" cy="63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Labels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93473" y="4728101"/>
            <a:ext cx="5695057" cy="1220692"/>
          </a:xfrm>
        </p:spPr>
        <p:txBody>
          <a:bodyPr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54" kern="1200" spc="-72" baseline="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66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6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3264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Click to edit master subtitle style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3473" y="1306748"/>
            <a:ext cx="5695057" cy="3009670"/>
          </a:xfrm>
        </p:spPr>
        <p:txBody>
          <a:bodyPr wrap="square" anchor="b">
            <a:spAutoFit/>
          </a:bodyPr>
          <a:lstStyle>
            <a:lvl1pPr marL="0" indent="0">
              <a:buNone/>
              <a:defRPr sz="6799" spc="-154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AB706D1-846F-475D-9CD4-6859FB1DB2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EECB456-103F-49DE-B59D-584CC7D048C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28583" y="6137468"/>
            <a:ext cx="1252054" cy="788794"/>
          </a:xfrm>
          <a:prstGeom prst="rect">
            <a:avLst/>
          </a:prstGeom>
        </p:spPr>
      </p:pic>
      <p:pic>
        <p:nvPicPr>
          <p:cNvPr id="7" name="Immagine 6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FAA75172-EFA8-4A6D-B2A3-323173CE38E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04583" y="6248479"/>
            <a:ext cx="1255066" cy="420357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DF21BA65-D27F-4F2A-B4F4-D583495CA26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3833" y="373062"/>
            <a:ext cx="1646986" cy="99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63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976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A547EE5A-ACB4-4CAA-8C2B-35ACEB2C10D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6088C50D-405D-41D3-AD1B-2AACB7241C9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809037" y="6064261"/>
            <a:ext cx="1376175" cy="866990"/>
          </a:xfrm>
          <a:prstGeom prst="rect">
            <a:avLst/>
          </a:prstGeom>
        </p:spPr>
      </p:pic>
      <p:pic>
        <p:nvPicPr>
          <p:cNvPr id="6" name="Immagine 5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1F19968B-310C-4680-B565-12627EC1AE0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494717" y="6289478"/>
            <a:ext cx="1049759" cy="351594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01DF3D82-F2A4-4EA8-BBB0-B11A0CEF77C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03237" y="5877848"/>
            <a:ext cx="1365873" cy="82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84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977451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067622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254255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3174803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5293602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6392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1493354E-841D-4EEB-B957-978CA31210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10743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7" y="3955786"/>
            <a:ext cx="11074399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398FAFD-BC2F-4CB8-BEB1-0D3206027F43}"/>
              </a:ext>
            </a:extLst>
          </p:cNvPr>
          <p:cNvGrpSpPr/>
          <p:nvPr userDrawn="1"/>
        </p:nvGrpSpPr>
        <p:grpSpPr>
          <a:xfrm>
            <a:off x="1" y="487"/>
            <a:ext cx="12436474" cy="664537"/>
            <a:chOff x="1" y="487"/>
            <a:chExt cx="12436474" cy="664537"/>
          </a:xfrm>
        </p:grpSpPr>
        <p:sp>
          <p:nvSpPr>
            <p:cNvPr id="10" name="Rectangle 9"/>
            <p:cNvSpPr/>
            <p:nvPr userDrawn="1"/>
          </p:nvSpPr>
          <p:spPr bwMode="auto">
            <a:xfrm>
              <a:off x="1" y="487"/>
              <a:ext cx="12436474" cy="664537"/>
            </a:xfrm>
            <a:prstGeom prst="rect">
              <a:avLst/>
            </a:prstGeom>
            <a:solidFill>
              <a:srgbClr val="FFFFFF"/>
            </a:solidFill>
            <a:ln>
              <a:noFill/>
              <a:headEnd type="none" w="med" len="med"/>
              <a:tailEnd type="none" w="med" len="med"/>
            </a:ln>
            <a:effectLst>
              <a:outerShdw blurRad="25400" dist="12700" dir="5400000" algn="t" rotWithShape="0">
                <a:prstClr val="black">
                  <a:alpha val="18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r" defTabSz="91410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>
                  <a:solidFill>
                    <a:schemeClr val="bg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#</a:t>
              </a:r>
              <a:r>
                <a:rPr lang="en-US" sz="2000" kern="1200" dirty="0" err="1">
                  <a:solidFill>
                    <a:schemeClr val="bg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GlobalAzure</a:t>
              </a:r>
              <a:endParaRPr lang="en-US" sz="2000" kern="12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2B7C705D-D751-4036-809B-5677A0C9481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/>
            <a:stretch/>
          </p:blipFill>
          <p:spPr bwMode="auto">
            <a:xfrm>
              <a:off x="554209" y="38117"/>
              <a:ext cx="763310" cy="589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426B6C6-BF79-4803-850F-9B763038DD30}"/>
              </a:ext>
            </a:extLst>
          </p:cNvPr>
          <p:cNvSpPr txBox="1"/>
          <p:nvPr userDrawn="1"/>
        </p:nvSpPr>
        <p:spPr>
          <a:xfrm>
            <a:off x="9723437" y="6219589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1DBBB70E-DC68-4459-A710-92419547E1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t="31902" b="30076"/>
          <a:stretch/>
        </p:blipFill>
        <p:spPr>
          <a:xfrm>
            <a:off x="1985339" y="6250788"/>
            <a:ext cx="1643884" cy="419991"/>
          </a:xfrm>
          <a:prstGeom prst="rect">
            <a:avLst/>
          </a:prstGeom>
        </p:spPr>
      </p:pic>
      <p:pic>
        <p:nvPicPr>
          <p:cNvPr id="14" name="Immagine 13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19C7249B-ABCF-4799-BAA2-27AD4A8568D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4664" y="6208474"/>
            <a:ext cx="1253973" cy="419991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2718F845-1324-4A21-9218-BAD5E5FEEF05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557715" y="826369"/>
            <a:ext cx="1727852" cy="104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60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8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0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554990" y="3946842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163728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43368" y="1209973"/>
            <a:ext cx="111887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815059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032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37205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9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4214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1241426"/>
            <a:ext cx="5333999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46113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8687537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3054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080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52569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6C4BA6A-4F70-4166-A7E0-B045642A6F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513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734798" cy="2025170"/>
          </a:xfrm>
        </p:spPr>
        <p:txBody>
          <a:bodyPr/>
          <a:lstStyle>
            <a:lvl1pPr marL="0" indent="0">
              <a:buNone/>
              <a:defRPr>
                <a:solidFill>
                  <a:srgbClr val="001344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03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81692"/>
            <a:ext cx="11734798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10998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109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87198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71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1344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1344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82" r:id="rId2"/>
    <p:sldLayoutId id="2147484300" r:id="rId3"/>
    <p:sldLayoutId id="2147484318" r:id="rId4"/>
    <p:sldLayoutId id="2147484295" r:id="rId5"/>
    <p:sldLayoutId id="2147484240" r:id="rId6"/>
    <p:sldLayoutId id="2147484296" r:id="rId7"/>
    <p:sldLayoutId id="2147484241" r:id="rId8"/>
    <p:sldLayoutId id="2147484297" r:id="rId9"/>
    <p:sldLayoutId id="2147484244" r:id="rId10"/>
    <p:sldLayoutId id="2147484298" r:id="rId11"/>
    <p:sldLayoutId id="2147484245" r:id="rId12"/>
    <p:sldLayoutId id="2147484247" r:id="rId13"/>
    <p:sldLayoutId id="2147484337" r:id="rId14"/>
    <p:sldLayoutId id="2147484378" r:id="rId15"/>
    <p:sldLayoutId id="2147484249" r:id="rId16"/>
    <p:sldLayoutId id="2147484343" r:id="rId17"/>
    <p:sldLayoutId id="2147484344" r:id="rId18"/>
    <p:sldLayoutId id="2147484301" r:id="rId19"/>
    <p:sldLayoutId id="2147484252" r:id="rId20"/>
    <p:sldLayoutId id="2147484251" r:id="rId21"/>
    <p:sldLayoutId id="2147484254" r:id="rId22"/>
    <p:sldLayoutId id="2147484257" r:id="rId23"/>
    <p:sldLayoutId id="2147484377" r:id="rId24"/>
    <p:sldLayoutId id="2147484380" r:id="rId25"/>
    <p:sldLayoutId id="2147484258" r:id="rId26"/>
    <p:sldLayoutId id="2147484260" r:id="rId27"/>
    <p:sldLayoutId id="2147484299" r:id="rId28"/>
    <p:sldLayoutId id="2147484345" r:id="rId29"/>
    <p:sldLayoutId id="2147484263" r:id="rId30"/>
    <p:sldLayoutId id="2147484376" r:id="rId31"/>
    <p:sldLayoutId id="2147484381" r:id="rId3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64" name="Group 63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65" name="Group 64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67" name="Group 66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74" name="Rectangle 73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5" name="Rectangle 74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6" name="Rectangle 75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7" name="Rectangle 76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8" name="Rectangle 77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9" name="Rectangle 78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8" name="Group 67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71" name="Rectangle 70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72" name="Rectangle 71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73" name="Rectangle 72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69" name="TextBox 68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Main colors</a:t>
                </a:r>
              </a:p>
            </p:txBody>
          </p:sp>
          <p:sp>
            <p:nvSpPr>
              <p:cNvPr id="70" name="TextBox 69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Secondary colors (use only when</a:t>
                </a:r>
                <a:r>
                  <a:rPr lang="en-US" sz="1000" baseline="0" dirty="0">
                    <a:solidFill>
                      <a:schemeClr val="bg1"/>
                    </a:solidFill>
                  </a:rPr>
                  <a:t> necessary)</a:t>
                </a:r>
                <a:endParaRPr lang="en-US" sz="10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6" name="Rectangle 65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01207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8" r:id="rId1"/>
    <p:sldLayoutId id="2147484311" r:id="rId2"/>
    <p:sldLayoutId id="2147484312" r:id="rId3"/>
    <p:sldLayoutId id="2147484313" r:id="rId4"/>
    <p:sldLayoutId id="2147484314" r:id="rId5"/>
    <p:sldLayoutId id="2147484315" r:id="rId6"/>
    <p:sldLayoutId id="2147484316" r:id="rId7"/>
    <p:sldLayoutId id="2147484327" r:id="rId8"/>
    <p:sldLayoutId id="2147484328" r:id="rId9"/>
    <p:sldLayoutId id="2147484329" r:id="rId10"/>
    <p:sldLayoutId id="2147484330" r:id="rId11"/>
    <p:sldLayoutId id="2147484331" r:id="rId12"/>
    <p:sldLayoutId id="2147484317" r:id="rId13"/>
    <p:sldLayoutId id="2147484332" r:id="rId14"/>
    <p:sldLayoutId id="2147484333" r:id="rId15"/>
    <p:sldLayoutId id="2147484334" r:id="rId16"/>
    <p:sldLayoutId id="2147484346" r:id="rId17"/>
    <p:sldLayoutId id="2147484336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jpeg"/><Relationship Id="rId4" Type="http://schemas.openxmlformats.org/officeDocument/2006/relationships/image" Target="../media/image23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carbonfive.com/ubiquitous-language-the-joy-of-naming/" TargetMode="External"/><Relationship Id="rId3" Type="http://schemas.openxmlformats.org/officeDocument/2006/relationships/image" Target="../media/image25.jpe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martinfowler.com/bliki/BoundedContext.html" TargetMode="External"/><Relationship Id="rId5" Type="http://schemas.openxmlformats.org/officeDocument/2006/relationships/image" Target="../media/image26.png"/><Relationship Id="rId4" Type="http://schemas.openxmlformats.org/officeDocument/2006/relationships/hyperlink" Target="https://www.infoq.com/articles/ddd-contextmappin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f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docs.microsoft.com/en-us/dotnet/architecture/microservices/architect-microservice-container-applications/communication-in-microservice-architecture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hyperlink" Target="https://github.com/Ace68/GlobalAzure2022" TargetMode="External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34.png"/><Relationship Id="rId12" Type="http://schemas.openxmlformats.org/officeDocument/2006/relationships/image" Target="../media/image14.png"/><Relationship Id="rId2" Type="http://schemas.openxmlformats.org/officeDocument/2006/relationships/slideLayout" Target="../slideLayouts/slideLayout3.xml"/><Relationship Id="rId16" Type="http://schemas.openxmlformats.org/officeDocument/2006/relationships/hyperlink" Target="https://github.com/cqrs-muflone" TargetMode="External"/><Relationship Id="rId1" Type="http://schemas.openxmlformats.org/officeDocument/2006/relationships/tags" Target="../tags/tag4.xml"/><Relationship Id="rId6" Type="http://schemas.openxmlformats.org/officeDocument/2006/relationships/image" Target="../media/image33.png"/><Relationship Id="rId11" Type="http://schemas.openxmlformats.org/officeDocument/2006/relationships/image" Target="../media/image12.png"/><Relationship Id="rId5" Type="http://schemas.openxmlformats.org/officeDocument/2006/relationships/image" Target="../media/image11.png"/><Relationship Id="rId15" Type="http://schemas.openxmlformats.org/officeDocument/2006/relationships/hyperlink" Target="mailto:alberto.acerbis@intre.it" TargetMode="External"/><Relationship Id="rId10" Type="http://schemas.openxmlformats.org/officeDocument/2006/relationships/hyperlink" Target="https://www.linkedin.com/in/aacerbis/" TargetMode="External"/><Relationship Id="rId4" Type="http://schemas.openxmlformats.org/officeDocument/2006/relationships/image" Target="../media/image13.png"/><Relationship Id="rId9" Type="http://schemas.openxmlformats.org/officeDocument/2006/relationships/hyperlink" Target="https://github.com/brewup" TargetMode="External"/><Relationship Id="rId14" Type="http://schemas.openxmlformats.org/officeDocument/2006/relationships/hyperlink" Target="https://twitter.com/home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mailto:alberto.acerbis@intre.it" TargetMode="External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65619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58A71CFE-C784-49DA-A3D1-CC08E1E9F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DDD – The Silver Bullet?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0268AA9-6A96-412D-8D2B-ED518DC80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923" y="1820862"/>
            <a:ext cx="981285" cy="1295400"/>
          </a:xfrm>
          <a:prstGeom prst="rect">
            <a:avLst/>
          </a:prstGeom>
        </p:spPr>
      </p:pic>
      <p:pic>
        <p:nvPicPr>
          <p:cNvPr id="6" name="Immagine 5" descr="Immagine che contiene testo, esterni, segnale&#10;&#10;Descrizione generata automaticamente">
            <a:extLst>
              <a:ext uri="{FF2B5EF4-FFF2-40B4-BE49-F238E27FC236}">
                <a16:creationId xmlns:a16="http://schemas.microsoft.com/office/drawing/2014/main" id="{BB6B8E16-A6AC-4002-A78E-8ABE5E7F8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3132" y="1820862"/>
            <a:ext cx="968305" cy="12954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C2DBD86A-BA3C-E6D1-DCD7-8DFBBE0506A6}"/>
              </a:ext>
            </a:extLst>
          </p:cNvPr>
          <p:cNvSpPr txBox="1"/>
          <p:nvPr/>
        </p:nvSpPr>
        <p:spPr>
          <a:xfrm>
            <a:off x="6142037" y="1846629"/>
            <a:ext cx="4495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 err="1">
                <a:solidFill>
                  <a:schemeClr val="bg1"/>
                </a:solidFill>
              </a:rPr>
              <a:t>Tackling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complexity</a:t>
            </a:r>
            <a:r>
              <a:rPr lang="it-IT" sz="2400" dirty="0">
                <a:solidFill>
                  <a:schemeClr val="bg1"/>
                </a:solidFill>
              </a:rPr>
              <a:t> in the </a:t>
            </a:r>
            <a:r>
              <a:rPr lang="it-IT" sz="2400" dirty="0" err="1">
                <a:solidFill>
                  <a:schemeClr val="bg1"/>
                </a:solidFill>
              </a:rPr>
              <a:t>heart</a:t>
            </a:r>
            <a:r>
              <a:rPr lang="it-IT" sz="2400" dirty="0">
                <a:solidFill>
                  <a:schemeClr val="bg1"/>
                </a:solidFill>
              </a:rPr>
              <a:t> of software</a:t>
            </a:r>
          </a:p>
        </p:txBody>
      </p:sp>
      <p:pic>
        <p:nvPicPr>
          <p:cNvPr id="1026" name="Picture 2" descr="Bruno Detassis, il custode del Brenta «Saggio e austero, inventò le  Bocchette» - PressReader">
            <a:extLst>
              <a:ext uri="{FF2B5EF4-FFF2-40B4-BE49-F238E27FC236}">
                <a16:creationId xmlns:a16="http://schemas.microsoft.com/office/drawing/2014/main" id="{9FE7B908-BE7E-ECFC-2D7E-AEF76C36F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924" y="3725862"/>
            <a:ext cx="2231858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1250B886-1F8F-2D3C-E2D7-D790740032D9}"/>
              </a:ext>
            </a:extLst>
          </p:cNvPr>
          <p:cNvSpPr txBox="1"/>
          <p:nvPr/>
        </p:nvSpPr>
        <p:spPr>
          <a:xfrm>
            <a:off x="6038884" y="3727449"/>
            <a:ext cx="44958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Cercare il facile nel difficile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DD62D38-C43F-4A99-E13A-8C1190CE4506}"/>
              </a:ext>
            </a:extLst>
          </p:cNvPr>
          <p:cNvSpPr txBox="1"/>
          <p:nvPr/>
        </p:nvSpPr>
        <p:spPr>
          <a:xfrm>
            <a:off x="7943884" y="4637181"/>
            <a:ext cx="2231858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600" dirty="0">
                <a:solidFill>
                  <a:schemeClr val="bg1"/>
                </a:solidFill>
              </a:rPr>
              <a:t>Bruno </a:t>
            </a:r>
            <a:r>
              <a:rPr lang="it-IT" sz="1600" dirty="0" err="1">
                <a:solidFill>
                  <a:schemeClr val="bg1"/>
                </a:solidFill>
              </a:rPr>
              <a:t>Detassis</a:t>
            </a:r>
            <a:endParaRPr lang="it-IT" sz="1600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3C0BF5E-D2E8-86ED-0DB2-D6075A1B43DC}"/>
              </a:ext>
            </a:extLst>
          </p:cNvPr>
          <p:cNvSpPr txBox="1"/>
          <p:nvPr/>
        </p:nvSpPr>
        <p:spPr>
          <a:xfrm>
            <a:off x="7410484" y="2769922"/>
            <a:ext cx="2231858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600" dirty="0" err="1">
                <a:solidFill>
                  <a:schemeClr val="bg1"/>
                </a:solidFill>
              </a:rPr>
              <a:t>E.Evans</a:t>
            </a:r>
            <a:r>
              <a:rPr lang="it-IT" sz="1600" dirty="0">
                <a:solidFill>
                  <a:schemeClr val="bg1"/>
                </a:solidFill>
              </a:rPr>
              <a:t> – </a:t>
            </a:r>
            <a:r>
              <a:rPr lang="it-IT" sz="1600" dirty="0" err="1">
                <a:solidFill>
                  <a:schemeClr val="bg1"/>
                </a:solidFill>
              </a:rPr>
              <a:t>V.Vernon</a:t>
            </a:r>
            <a:endParaRPr lang="it-IT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15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F096530F-36B3-42C8-9107-0534905E7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3730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DDD – Strategic Patterns</a:t>
            </a:r>
          </a:p>
        </p:txBody>
      </p:sp>
      <p:pic>
        <p:nvPicPr>
          <p:cNvPr id="3" name="Picture 2" descr="Strategic Domain Driven Design with Context Mapping">
            <a:extLst>
              <a:ext uri="{FF2B5EF4-FFF2-40B4-BE49-F238E27FC236}">
                <a16:creationId xmlns:a16="http://schemas.microsoft.com/office/drawing/2014/main" id="{3287D8BC-8EBC-4990-84EA-FAE96C05C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1" y="1974833"/>
            <a:ext cx="2774738" cy="2351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74652C-20DD-45C7-A2E3-78612DEDB9AE}"/>
              </a:ext>
            </a:extLst>
          </p:cNvPr>
          <p:cNvSpPr txBox="1"/>
          <p:nvPr/>
        </p:nvSpPr>
        <p:spPr>
          <a:xfrm>
            <a:off x="655637" y="1441433"/>
            <a:ext cx="2766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Context</a:t>
            </a:r>
            <a:r>
              <a:rPr lang="it-IT" dirty="0">
                <a:solidFill>
                  <a:schemeClr val="bg1"/>
                </a:solidFill>
              </a:rPr>
              <a:t> Mapping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CC3B3A8-2A94-4D80-80FE-3CCBA6639FE0}"/>
              </a:ext>
            </a:extLst>
          </p:cNvPr>
          <p:cNvSpPr txBox="1"/>
          <p:nvPr/>
        </p:nvSpPr>
        <p:spPr>
          <a:xfrm>
            <a:off x="647701" y="4547334"/>
            <a:ext cx="2774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hlinkClick r:id="rId4"/>
              </a:rPr>
              <a:t>https://www.infoq.com/articles/ddd-contextmapping/</a:t>
            </a:r>
            <a:endParaRPr lang="it-IT" sz="1000" dirty="0"/>
          </a:p>
        </p:txBody>
      </p:sp>
      <p:pic>
        <p:nvPicPr>
          <p:cNvPr id="6" name="Picture 4" descr="BoundedContext">
            <a:extLst>
              <a:ext uri="{FF2B5EF4-FFF2-40B4-BE49-F238E27FC236}">
                <a16:creationId xmlns:a16="http://schemas.microsoft.com/office/drawing/2014/main" id="{4F3490BF-520B-4386-94E6-650C18920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701" y="2217101"/>
            <a:ext cx="3475536" cy="215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51DFE7-4111-473C-8CA1-07FEDFEF4375}"/>
              </a:ext>
            </a:extLst>
          </p:cNvPr>
          <p:cNvSpPr txBox="1"/>
          <p:nvPr/>
        </p:nvSpPr>
        <p:spPr>
          <a:xfrm>
            <a:off x="8076701" y="1605501"/>
            <a:ext cx="3475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Bounded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Context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CBCCE38-F0C2-4C27-8CE7-D762B0028215}"/>
              </a:ext>
            </a:extLst>
          </p:cNvPr>
          <p:cNvSpPr txBox="1"/>
          <p:nvPr/>
        </p:nvSpPr>
        <p:spPr>
          <a:xfrm>
            <a:off x="7970837" y="4501168"/>
            <a:ext cx="3499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hlinkClick r:id="rId6"/>
              </a:rPr>
              <a:t>https://martinfowler.com/bliki/BoundedContext.html</a:t>
            </a:r>
            <a:endParaRPr lang="it-IT" sz="1000" dirty="0"/>
          </a:p>
        </p:txBody>
      </p:sp>
      <p:pic>
        <p:nvPicPr>
          <p:cNvPr id="9" name="Picture 6" descr="Ubiquitous Language &amp; the Joy of Naming">
            <a:extLst>
              <a:ext uri="{FF2B5EF4-FFF2-40B4-BE49-F238E27FC236}">
                <a16:creationId xmlns:a16="http://schemas.microsoft.com/office/drawing/2014/main" id="{A5B513EF-D81D-4512-BE76-582F60125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238" y="3625740"/>
            <a:ext cx="2371725" cy="19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71E1C0F-6E42-4C64-9544-57530198113B}"/>
              </a:ext>
            </a:extLst>
          </p:cNvPr>
          <p:cNvSpPr txBox="1"/>
          <p:nvPr/>
        </p:nvSpPr>
        <p:spPr>
          <a:xfrm>
            <a:off x="4694237" y="3111680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Ubiquitous</a:t>
            </a:r>
            <a:r>
              <a:rPr lang="it-IT" dirty="0">
                <a:solidFill>
                  <a:schemeClr val="bg1"/>
                </a:solidFill>
              </a:rPr>
              <a:t> Language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7E63C7D-4CF4-4CCA-A368-6A2843C1ADE2}"/>
              </a:ext>
            </a:extLst>
          </p:cNvPr>
          <p:cNvSpPr txBox="1"/>
          <p:nvPr/>
        </p:nvSpPr>
        <p:spPr>
          <a:xfrm>
            <a:off x="4694237" y="5705630"/>
            <a:ext cx="2371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hlinkClick r:id="rId8"/>
              </a:rPr>
              <a:t>https://blog.carbonfive.com/ubiquitous-language-the-joy-of-naming/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106832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10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isita a Beer Attraction 2019: un nuovo modo di intendere la birra">
            <a:extLst>
              <a:ext uri="{FF2B5EF4-FFF2-40B4-BE49-F238E27FC236}">
                <a16:creationId xmlns:a16="http://schemas.microsoft.com/office/drawing/2014/main" id="{6D8FA5FF-E600-B315-FD2E-9E9A81E21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237" y="1516062"/>
            <a:ext cx="4114800" cy="409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85B470F6-5639-07A9-28A3-51906B56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96862"/>
            <a:ext cx="8686800" cy="914384"/>
          </a:xfrm>
          <a:noFill/>
        </p:spPr>
        <p:txBody>
          <a:bodyPr/>
          <a:lstStyle/>
          <a:p>
            <a:r>
              <a:rPr lang="en-US" sz="4400" dirty="0"/>
              <a:t>Talk is Cheap … Show me the code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7BB1067-D4A4-8513-C27C-7DE5F0EE3FDC}"/>
              </a:ext>
            </a:extLst>
          </p:cNvPr>
          <p:cNvSpPr txBox="1"/>
          <p:nvPr/>
        </p:nvSpPr>
        <p:spPr>
          <a:xfrm>
            <a:off x="10256837" y="5334340"/>
            <a:ext cx="2089150" cy="5447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dirty="0">
                <a:solidFill>
                  <a:schemeClr val="bg1"/>
                </a:solidFill>
              </a:rPr>
              <a:t>@Linus </a:t>
            </a:r>
            <a:r>
              <a:rPr lang="it-IT" dirty="0" err="1">
                <a:solidFill>
                  <a:schemeClr val="bg1"/>
                </a:solidFill>
              </a:rPr>
              <a:t>Torvalds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35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E749B9CE-B44F-4F5C-B4E4-27219913F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Microservices … What?</a:t>
            </a:r>
          </a:p>
        </p:txBody>
      </p:sp>
      <p:pic>
        <p:nvPicPr>
          <p:cNvPr id="3" name="Immagine 2" descr="Immagine che contiene testo, interni&#10;&#10;Descrizione generata automaticamente">
            <a:extLst>
              <a:ext uri="{FF2B5EF4-FFF2-40B4-BE49-F238E27FC236}">
                <a16:creationId xmlns:a16="http://schemas.microsoft.com/office/drawing/2014/main" id="{67516A56-7A7F-49F8-B94D-D3398E69B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37" y="1744662"/>
            <a:ext cx="66675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76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5EA216E6-991E-45B3-86AB-382469E8C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7" y="220662"/>
            <a:ext cx="8686800" cy="761984"/>
          </a:xfrm>
          <a:noFill/>
        </p:spPr>
        <p:txBody>
          <a:bodyPr/>
          <a:lstStyle/>
          <a:p>
            <a:r>
              <a:rPr lang="en-US" sz="4400" dirty="0"/>
              <a:t>Microservice &amp; Bounded Context</a:t>
            </a:r>
          </a:p>
        </p:txBody>
      </p:sp>
      <p:graphicFrame>
        <p:nvGraphicFramePr>
          <p:cNvPr id="3" name="Tabella 8">
            <a:extLst>
              <a:ext uri="{FF2B5EF4-FFF2-40B4-BE49-F238E27FC236}">
                <a16:creationId xmlns:a16="http://schemas.microsoft.com/office/drawing/2014/main" id="{9825FE8B-0EA8-414C-BDA3-103B56FF6B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224948"/>
              </p:ext>
            </p:extLst>
          </p:nvPr>
        </p:nvGraphicFramePr>
        <p:xfrm>
          <a:off x="884237" y="1033462"/>
          <a:ext cx="10515600" cy="505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37249038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70401434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83843637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6333814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Bouded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Context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Microservice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Compatibility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680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Organized</a:t>
                      </a:r>
                      <a:r>
                        <a:rPr lang="it-IT" sz="1200" b="1" dirty="0"/>
                        <a:t> </a:t>
                      </a:r>
                      <a:r>
                        <a:rPr lang="it-IT" sz="1200" b="1" dirty="0" err="1"/>
                        <a:t>around</a:t>
                      </a:r>
                      <a:r>
                        <a:rPr lang="it-IT" sz="1200" b="1" dirty="0"/>
                        <a:t> Business Capabilities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È implicitamente inteso nel concetto stesso di </a:t>
                      </a:r>
                      <a:r>
                        <a:rPr lang="it-I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Ubiquitous</a:t>
                      </a:r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Language, che è il pattern principale per identificare un </a:t>
                      </a:r>
                      <a:r>
                        <a:rPr lang="it-I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Bounded</a:t>
                      </a:r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Context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Teams Cross-Funzionali specifici per una funzionalità di business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Perfetta!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67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Decentralized</a:t>
                      </a:r>
                      <a:r>
                        <a:rPr lang="it-IT" sz="1200" b="1" dirty="0"/>
                        <a:t> Governance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Un modello condiviso per ogni scopo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Vengono favorite/incentivate le scelte locali, che devono essere indipendenti.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Perfetta!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283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Decentralized</a:t>
                      </a:r>
                      <a:r>
                        <a:rPr lang="it-IT" sz="1200" b="1" dirty="0"/>
                        <a:t> Data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La persistenza privata è fondamentale per la consistenza del linguaggio, ma soprattutto necessaria per l’evoluzione sicura e indipendente del modello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Ogni </a:t>
                      </a:r>
                      <a:r>
                        <a:rPr lang="it-I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microservizio</a:t>
                      </a:r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deve persistere i propri dati in un database privato! Pena l’impossibilità di evolvere autonomamente dagli altri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Perfetta!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860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Evolutionary</a:t>
                      </a:r>
                      <a:r>
                        <a:rPr lang="it-IT" sz="1200" b="1" dirty="0"/>
                        <a:t>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Ogni modello può, e deve, evolvere indipendente dagli altri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E’ una key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Perfetta!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9491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b="1" dirty="0"/>
                        <a:t>Smart endpoints and </a:t>
                      </a:r>
                      <a:r>
                        <a:rPr lang="it-IT" sz="1200" b="1" dirty="0" err="1"/>
                        <a:t>dumb</a:t>
                      </a:r>
                      <a:r>
                        <a:rPr lang="it-IT" sz="1200" b="1" dirty="0"/>
                        <a:t> </a:t>
                      </a:r>
                      <a:r>
                        <a:rPr lang="it-IT" sz="1200" b="1" dirty="0" err="1"/>
                        <a:t>pipes</a:t>
                      </a:r>
                      <a:endParaRPr lang="it-IT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Raccomandato come modello strategico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Key feature. SOA </a:t>
                      </a:r>
                      <a:r>
                        <a:rPr lang="it-IT" sz="1200" dirty="0" err="1"/>
                        <a:t>docet</a:t>
                      </a:r>
                      <a:r>
                        <a:rPr lang="it-IT" sz="1200" dirty="0"/>
                        <a:t>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Fattibile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0726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/>
                        <a:t>Language </a:t>
                      </a:r>
                      <a:r>
                        <a:rPr lang="it-IT" sz="1200" dirty="0" err="1"/>
                        <a:t>Consistency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Ubiquitous</a:t>
                      </a:r>
                      <a:r>
                        <a:rPr lang="it-IT" sz="1200" dirty="0"/>
                        <a:t> Language! Obbligatorio!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Implicito e raccomandato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Nessun problema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248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 err="1"/>
                        <a:t>Componentization</a:t>
                      </a:r>
                      <a:r>
                        <a:rPr lang="it-IT" sz="1200" dirty="0"/>
                        <a:t> via 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Context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Map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Key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Nessun problema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579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/>
                        <a:t>Products </a:t>
                      </a:r>
                      <a:r>
                        <a:rPr lang="it-IT" sz="1200" dirty="0" err="1"/>
                        <a:t>not</a:t>
                      </a:r>
                      <a:r>
                        <a:rPr lang="it-IT" sz="1200" dirty="0"/>
                        <a:t>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Raccomandato per la conoscenza approfondita del modello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Key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Nessun problema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27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/>
                        <a:t>Design for </a:t>
                      </a:r>
                      <a:r>
                        <a:rPr lang="it-IT" sz="1200" dirty="0" err="1"/>
                        <a:t>Failure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DDD incentiva l’evoluzione continua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Key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Nessun problema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501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6619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FF73FACB-2482-45A5-86A8-F61C35840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37" y="449262"/>
            <a:ext cx="8686800" cy="914384"/>
          </a:xfrm>
          <a:noFill/>
        </p:spPr>
        <p:txBody>
          <a:bodyPr/>
          <a:lstStyle/>
          <a:p>
            <a:r>
              <a:rPr lang="en-US" sz="5400" dirty="0"/>
              <a:t>The Reactive Manifesto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4A41CBC-A743-A187-E293-F06A3DF75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55934" y="2659062"/>
            <a:ext cx="7924800" cy="3019849"/>
          </a:xfrm>
          <a:prstGeom prst="rect">
            <a:avLst/>
          </a:prstGeom>
        </p:spPr>
      </p:pic>
      <p:sp>
        <p:nvSpPr>
          <p:cNvPr id="8" name="TextBox 2">
            <a:extLst>
              <a:ext uri="{FF2B5EF4-FFF2-40B4-BE49-F238E27FC236}">
                <a16:creationId xmlns:a16="http://schemas.microsoft.com/office/drawing/2014/main" id="{24BDB604-A1E3-003A-6A0B-C9191DFA1BFF}"/>
              </a:ext>
            </a:extLst>
          </p:cNvPr>
          <p:cNvSpPr txBox="1"/>
          <p:nvPr/>
        </p:nvSpPr>
        <p:spPr>
          <a:xfrm>
            <a:off x="835269" y="1433146"/>
            <a:ext cx="10366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1600" dirty="0">
                <a:solidFill>
                  <a:schemeClr val="bg1"/>
                </a:solidFill>
              </a:rPr>
              <a:t>Jones Boner, Dave Farley, Roland Kuhn, Martin Thompson – 16.01.2014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1600" dirty="0">
                <a:solidFill>
                  <a:schemeClr val="bg1"/>
                </a:solidFill>
              </a:rPr>
              <a:t>The absolute, most important thing is it to be responsive.</a:t>
            </a:r>
            <a:br>
              <a:rPr lang="it-IT" sz="1600" dirty="0">
                <a:solidFill>
                  <a:schemeClr val="bg1"/>
                </a:solidFill>
              </a:rPr>
            </a:br>
            <a:r>
              <a:rPr lang="it-IT" sz="1600" dirty="0">
                <a:solidFill>
                  <a:schemeClr val="bg1"/>
                </a:solidFill>
              </a:rPr>
              <a:t>This means that a reactive system needs to remain responsive event when a failure occurs.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312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FF73FACB-2482-45A5-86A8-F61C35840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37" y="296862"/>
            <a:ext cx="8686800" cy="685784"/>
          </a:xfrm>
          <a:noFill/>
        </p:spPr>
        <p:txBody>
          <a:bodyPr/>
          <a:lstStyle/>
          <a:p>
            <a:pPr algn="l"/>
            <a:r>
              <a:rPr lang="it-IT" sz="3200" b="1" i="0" dirty="0" err="1">
                <a:effectLst/>
                <a:latin typeface="Segoe UI (Corpo)"/>
              </a:rPr>
              <a:t>Communication</a:t>
            </a:r>
            <a:r>
              <a:rPr lang="it-IT" sz="3200" b="1" i="0" dirty="0">
                <a:effectLst/>
                <a:latin typeface="Segoe UI (Corpo)"/>
              </a:rPr>
              <a:t> in a </a:t>
            </a:r>
            <a:r>
              <a:rPr lang="it-IT" sz="3200" b="1" i="0" dirty="0" err="1">
                <a:effectLst/>
                <a:latin typeface="Segoe UI (Corpo)"/>
              </a:rPr>
              <a:t>microservice</a:t>
            </a:r>
            <a:r>
              <a:rPr lang="it-IT" sz="3200" b="1" i="0" dirty="0">
                <a:effectLst/>
                <a:latin typeface="Segoe UI (Corpo)"/>
              </a:rPr>
              <a:t> </a:t>
            </a:r>
            <a:r>
              <a:rPr lang="it-IT" sz="3200" b="1" i="0" dirty="0" err="1">
                <a:effectLst/>
                <a:latin typeface="Segoe UI (Corpo)"/>
              </a:rPr>
              <a:t>architecture</a:t>
            </a:r>
            <a:endParaRPr lang="it-IT" sz="3200" b="1" i="0" dirty="0">
              <a:effectLst/>
              <a:latin typeface="Segoe UI (Corpo)"/>
            </a:endParaRPr>
          </a:p>
        </p:txBody>
      </p:sp>
      <p:pic>
        <p:nvPicPr>
          <p:cNvPr id="2050" name="Picture 2" descr="Diagram showing three types of communications across microservices.">
            <a:extLst>
              <a:ext uri="{FF2B5EF4-FFF2-40B4-BE49-F238E27FC236}">
                <a16:creationId xmlns:a16="http://schemas.microsoft.com/office/drawing/2014/main" id="{219F08BE-B348-8FC2-0A43-1F018CA1F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437" y="1135062"/>
            <a:ext cx="7620000" cy="428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CD447D-9E4A-3BB5-4CD4-1C90EB071624}"/>
              </a:ext>
            </a:extLst>
          </p:cNvPr>
          <p:cNvSpPr txBox="1"/>
          <p:nvPr/>
        </p:nvSpPr>
        <p:spPr>
          <a:xfrm>
            <a:off x="198437" y="5570202"/>
            <a:ext cx="12115799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it-IT" sz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https://docs.microsoft.com/en-us/dotnet/architecture/microservices/architect-microservice-container-applications/communication-in-microservice-architecture</a:t>
            </a:r>
            <a:endParaRPr lang="it-IT" sz="1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1529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isita a Beer Attraction 2019: un nuovo modo di intendere la birra">
            <a:extLst>
              <a:ext uri="{FF2B5EF4-FFF2-40B4-BE49-F238E27FC236}">
                <a16:creationId xmlns:a16="http://schemas.microsoft.com/office/drawing/2014/main" id="{6D8FA5FF-E600-B315-FD2E-9E9A81E21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237" y="1516062"/>
            <a:ext cx="4114800" cy="409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85B470F6-5639-07A9-28A3-51906B56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96862"/>
            <a:ext cx="8686800" cy="914384"/>
          </a:xfrm>
          <a:noFill/>
        </p:spPr>
        <p:txBody>
          <a:bodyPr/>
          <a:lstStyle/>
          <a:p>
            <a:r>
              <a:rPr lang="en-US" sz="4400" dirty="0"/>
              <a:t>Talk is Cheap … Show me the code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7BB1067-D4A4-8513-C27C-7DE5F0EE3FDC}"/>
              </a:ext>
            </a:extLst>
          </p:cNvPr>
          <p:cNvSpPr txBox="1"/>
          <p:nvPr/>
        </p:nvSpPr>
        <p:spPr>
          <a:xfrm>
            <a:off x="10256837" y="5334340"/>
            <a:ext cx="2089150" cy="5447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dirty="0">
                <a:solidFill>
                  <a:schemeClr val="bg1"/>
                </a:solidFill>
              </a:rPr>
              <a:t>@Linus </a:t>
            </a:r>
            <a:r>
              <a:rPr lang="it-IT" dirty="0" err="1">
                <a:solidFill>
                  <a:schemeClr val="bg1"/>
                </a:solidFill>
              </a:rPr>
              <a:t>Torvalds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463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7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85B470F6-5639-07A9-28A3-51906B56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96862"/>
            <a:ext cx="8686800" cy="914384"/>
          </a:xfrm>
          <a:noFill/>
        </p:spPr>
        <p:txBody>
          <a:bodyPr/>
          <a:lstStyle/>
          <a:p>
            <a:r>
              <a:rPr lang="en-US" sz="4400" dirty="0"/>
              <a:t>CQRS – Eventual Consistency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7BB1067-D4A4-8513-C27C-7DE5F0EE3FDC}"/>
              </a:ext>
            </a:extLst>
          </p:cNvPr>
          <p:cNvSpPr txBox="1"/>
          <p:nvPr/>
        </p:nvSpPr>
        <p:spPr>
          <a:xfrm>
            <a:off x="10256837" y="5334340"/>
            <a:ext cx="2089150" cy="5447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dirty="0">
                <a:solidFill>
                  <a:schemeClr val="bg1"/>
                </a:solidFill>
              </a:rPr>
              <a:t>@Linus </a:t>
            </a:r>
            <a:r>
              <a:rPr lang="it-IT" dirty="0" err="1">
                <a:solidFill>
                  <a:schemeClr val="bg1"/>
                </a:solidFill>
              </a:rPr>
              <a:t>Torvalds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1026" name="Picture 2" descr="A Practical Guide to CQRS - Tacta">
            <a:extLst>
              <a:ext uri="{FF2B5EF4-FFF2-40B4-BE49-F238E27FC236}">
                <a16:creationId xmlns:a16="http://schemas.microsoft.com/office/drawing/2014/main" id="{56B4FB0E-502A-F2A7-A8FC-86A056977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637" y="1447126"/>
            <a:ext cx="5105399" cy="4396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 Practical Guide to CQRS - Tacta">
            <a:extLst>
              <a:ext uri="{FF2B5EF4-FFF2-40B4-BE49-F238E27FC236}">
                <a16:creationId xmlns:a16="http://schemas.microsoft.com/office/drawing/2014/main" id="{86BFFAEF-DB07-AAFD-22C5-CD5632E9E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637" y="1474851"/>
            <a:ext cx="5105399" cy="4396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58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2E80F000-52EC-4A94-A1D4-409FF49DE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What are Minimal API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A8CDF78-141C-4A6F-BE3B-BDB02344B2C4}"/>
              </a:ext>
            </a:extLst>
          </p:cNvPr>
          <p:cNvSpPr txBox="1"/>
          <p:nvPr/>
        </p:nvSpPr>
        <p:spPr>
          <a:xfrm>
            <a:off x="1036637" y="2045665"/>
            <a:ext cx="9525000" cy="267457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b="0" i="0" dirty="0">
                <a:solidFill>
                  <a:srgbClr val="8BE9FD"/>
                </a:solidFill>
                <a:effectLst/>
                <a:latin typeface="Source Code Pro" panose="020B0604020202020204" pitchFamily="49" charset="0"/>
              </a:rPr>
              <a:t>var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 builder = </a:t>
            </a: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WebApplication.CreateBuilder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(</a:t>
            </a: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args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);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it-IT" sz="2400" b="0" i="0" dirty="0">
              <a:solidFill>
                <a:srgbClr val="8BE9FD"/>
              </a:solidFill>
              <a:effectLst/>
              <a:latin typeface="Source Code Pro" panose="020B0604020202020204" pitchFamily="49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b="0" i="0" dirty="0">
                <a:solidFill>
                  <a:srgbClr val="8BE9FD"/>
                </a:solidFill>
                <a:effectLst/>
                <a:latin typeface="Source Code Pro" panose="020B0604020202020204" pitchFamily="49" charset="0"/>
              </a:rPr>
              <a:t>var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 app = </a:t>
            </a: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builder.Build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();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app.MapGet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(</a:t>
            </a:r>
            <a:r>
              <a:rPr lang="it-IT" sz="2400" b="0" i="0" dirty="0">
                <a:solidFill>
                  <a:srgbClr val="F1FA8C"/>
                </a:solidFill>
                <a:effectLst/>
                <a:latin typeface="Source Code Pro" panose="020B0604020202020204" pitchFamily="49" charset="0"/>
              </a:rPr>
              <a:t>"/"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, () =&gt; </a:t>
            </a:r>
            <a:r>
              <a:rPr lang="it-IT" sz="2400" b="0" i="0" dirty="0">
                <a:solidFill>
                  <a:srgbClr val="F1FA8C"/>
                </a:solidFill>
                <a:effectLst/>
                <a:latin typeface="Source Code Pro" panose="020B0604020202020204" pitchFamily="49" charset="0"/>
              </a:rPr>
              <a:t>"Hello World!"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);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it-IT" sz="2400" dirty="0">
              <a:solidFill>
                <a:srgbClr val="F8F8F2"/>
              </a:solidFill>
              <a:latin typeface="Source Code Pro" panose="020B0604020202020204" pitchFamily="49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app.Run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();</a:t>
            </a:r>
            <a:endParaRPr lang="it-IT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E526239-FDC8-49C6-B383-838CE6434ECC}"/>
              </a:ext>
            </a:extLst>
          </p:cNvPr>
          <p:cNvSpPr txBox="1"/>
          <p:nvPr/>
        </p:nvSpPr>
        <p:spPr>
          <a:xfrm>
            <a:off x="5989637" y="5326062"/>
            <a:ext cx="4038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No API </a:t>
            </a:r>
            <a:r>
              <a:rPr lang="it-IT" sz="2400" dirty="0" err="1">
                <a:solidFill>
                  <a:schemeClr val="bg1"/>
                </a:solidFill>
              </a:rPr>
              <a:t>is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ever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that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simple</a:t>
            </a:r>
            <a:r>
              <a:rPr lang="it-IT" sz="240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1992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39762" y="1573307"/>
            <a:ext cx="10998199" cy="1219200"/>
          </a:xfrm>
          <a:noFill/>
        </p:spPr>
        <p:txBody>
          <a:bodyPr/>
          <a:lstStyle/>
          <a:p>
            <a:r>
              <a:rPr lang="en-US" sz="6000" dirty="0"/>
              <a:t>Minimal API marries DDD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C05B98D-AAD6-4C2E-A71F-B96178EC4F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964" y="3040062"/>
            <a:ext cx="2057400" cy="466425"/>
          </a:xfrm>
          <a:prstGeom prst="rect">
            <a:avLst/>
          </a:prstGeom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F19526E7-57BC-4538-96BE-A905A28F8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5437" y="4157512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Twitter, Elon Musk e il pulsante &quot;edit&quot;: ecco cosa c'è nel futuro (a  pagamento?) del social - Agenda Digitale">
            <a:extLst>
              <a:ext uri="{FF2B5EF4-FFF2-40B4-BE49-F238E27FC236}">
                <a16:creationId xmlns:a16="http://schemas.microsoft.com/office/drawing/2014/main" id="{511BD72D-D202-43E7-AD0E-9BA59CDDF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" y="4157513"/>
            <a:ext cx="392173" cy="334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uova funzione di Linkedin - WHYBLOG">
            <a:extLst>
              <a:ext uri="{FF2B5EF4-FFF2-40B4-BE49-F238E27FC236}">
                <a16:creationId xmlns:a16="http://schemas.microsoft.com/office/drawing/2014/main" id="{8E60F319-0F05-4194-B810-D4F27454E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" y="4559804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Logomark">
            <a:extLst>
              <a:ext uri="{FF2B5EF4-FFF2-40B4-BE49-F238E27FC236}">
                <a16:creationId xmlns:a16="http://schemas.microsoft.com/office/drawing/2014/main" id="{9E01869C-2B42-4A3E-98FC-BBF2B3B5E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" y="5019305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5D5769B-D3F5-4CEF-8937-DA368EBF96E2}"/>
              </a:ext>
            </a:extLst>
          </p:cNvPr>
          <p:cNvSpPr txBox="1"/>
          <p:nvPr/>
        </p:nvSpPr>
        <p:spPr>
          <a:xfrm>
            <a:off x="1052315" y="4951977"/>
            <a:ext cx="2651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9"/>
              </a:rPr>
              <a:t>https://github.com/brewup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62ED674-64D3-403C-A7D8-28BAE8140758}"/>
              </a:ext>
            </a:extLst>
          </p:cNvPr>
          <p:cNvSpPr txBox="1"/>
          <p:nvPr/>
        </p:nvSpPr>
        <p:spPr>
          <a:xfrm>
            <a:off x="1052315" y="4511207"/>
            <a:ext cx="1230508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10"/>
              </a:rPr>
              <a:t>LinkedIn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4" name="Picture 2" descr="Microsoft Certified: Azure Solutions Architect Expert (Legacy)">
            <a:extLst>
              <a:ext uri="{FF2B5EF4-FFF2-40B4-BE49-F238E27FC236}">
                <a16:creationId xmlns:a16="http://schemas.microsoft.com/office/drawing/2014/main" id="{DDA2826E-B5CC-4F52-87A7-F617B9B79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437" y="4157511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D554C0FA-394A-48C9-9D00-CCB0F7DA3B0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9762" y="3704702"/>
            <a:ext cx="412553" cy="334963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22B8124-C0B0-4C6F-BD26-E9084510B10B}"/>
              </a:ext>
            </a:extLst>
          </p:cNvPr>
          <p:cNvSpPr txBox="1"/>
          <p:nvPr/>
        </p:nvSpPr>
        <p:spPr>
          <a:xfrm>
            <a:off x="1052315" y="5392747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13"/>
              </a:rPr>
              <a:t>https://github.com/Ace68/GlobalAzure2022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2" descr="GitHub Logomark">
            <a:extLst>
              <a:ext uri="{FF2B5EF4-FFF2-40B4-BE49-F238E27FC236}">
                <a16:creationId xmlns:a16="http://schemas.microsoft.com/office/drawing/2014/main" id="{3E491458-C49F-402F-8B7F-5F60B5C88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" y="5461271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BF5250D-4A17-47A0-8FAD-1DFDFED97C5D}"/>
              </a:ext>
            </a:extLst>
          </p:cNvPr>
          <p:cNvSpPr txBox="1"/>
          <p:nvPr/>
        </p:nvSpPr>
        <p:spPr>
          <a:xfrm>
            <a:off x="1052315" y="4114493"/>
            <a:ext cx="1230508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14"/>
              </a:rPr>
              <a:t>@aacerbis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73BE2D1-E43A-4A9F-A2BE-7E2CF2F301B4}"/>
              </a:ext>
            </a:extLst>
          </p:cNvPr>
          <p:cNvSpPr txBox="1"/>
          <p:nvPr/>
        </p:nvSpPr>
        <p:spPr>
          <a:xfrm>
            <a:off x="1052314" y="3677500"/>
            <a:ext cx="3240281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15"/>
              </a:rPr>
              <a:t>alberto.acerbis@intre.it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20" name="Picture 2" descr="GitHub Logomark">
            <a:extLst>
              <a:ext uri="{FF2B5EF4-FFF2-40B4-BE49-F238E27FC236}">
                <a16:creationId xmlns:a16="http://schemas.microsoft.com/office/drawing/2014/main" id="{20911711-133B-D5FA-79F6-5DC4D5694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037" y="5461271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6BD6CE24-9A8E-31B8-178B-262BF8B8EE6F}"/>
              </a:ext>
            </a:extLst>
          </p:cNvPr>
          <p:cNvSpPr txBox="1"/>
          <p:nvPr/>
        </p:nvSpPr>
        <p:spPr>
          <a:xfrm>
            <a:off x="7677210" y="5478950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16"/>
              </a:rPr>
              <a:t>https://github.com/cqrs-muflone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994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sz="6000" dirty="0"/>
              <a:t>Minimal API marries DDD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52450" y="3649662"/>
            <a:ext cx="12297980" cy="1977570"/>
          </a:xfrm>
          <a:noFill/>
        </p:spPr>
        <p:txBody>
          <a:bodyPr/>
          <a:lstStyle/>
          <a:p>
            <a:r>
              <a:rPr lang="en-US" dirty="0"/>
              <a:t>Alberto Acerbis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8CE18BD-0EEC-421C-9CF1-F7A6B5427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837" y="4411662"/>
            <a:ext cx="744521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Microsoft Certified: Azure Solutions Architect Expert (Legacy)">
            <a:extLst>
              <a:ext uri="{FF2B5EF4-FFF2-40B4-BE49-F238E27FC236}">
                <a16:creationId xmlns:a16="http://schemas.microsoft.com/office/drawing/2014/main" id="{EEA7567D-B773-45C1-97B3-7FC7043B8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437" y="4411662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FAABC7A6-4F1A-D4BE-A686-FF61F0A2A9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2740" y="3802062"/>
            <a:ext cx="2057400" cy="46642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F36B530-50DB-0498-D4C3-AAC70241C3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285" y="4772304"/>
            <a:ext cx="412553" cy="334963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732631B-3D96-1B4E-545D-2C188CFB1EA5}"/>
              </a:ext>
            </a:extLst>
          </p:cNvPr>
          <p:cNvSpPr txBox="1"/>
          <p:nvPr/>
        </p:nvSpPr>
        <p:spPr>
          <a:xfrm>
            <a:off x="1112838" y="4745102"/>
            <a:ext cx="2362200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8"/>
              </a:rPr>
              <a:t>alberto.acerbis@intre.it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3751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2E80F000-52EC-4A94-A1D4-409FF49DE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5400" dirty="0"/>
              <a:t>I have already seen this code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A8CDF78-141C-4A6F-BE3B-BDB02344B2C4}"/>
              </a:ext>
            </a:extLst>
          </p:cNvPr>
          <p:cNvSpPr txBox="1"/>
          <p:nvPr/>
        </p:nvSpPr>
        <p:spPr>
          <a:xfrm>
            <a:off x="1036637" y="2241533"/>
            <a:ext cx="9525000" cy="2511457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'hello world'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14692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A1C2C12A-8FA9-45C1-B474-BF8E1F80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Minimal vs MVC</a:t>
            </a:r>
          </a:p>
        </p:txBody>
      </p:sp>
      <p:pic>
        <p:nvPicPr>
          <p:cNvPr id="1026" name="Picture 2" descr="Matrix 4: decine di video e foto dal set per l'inizio delle riprese -  Justnerd.it">
            <a:extLst>
              <a:ext uri="{FF2B5EF4-FFF2-40B4-BE49-F238E27FC236}">
                <a16:creationId xmlns:a16="http://schemas.microsoft.com/office/drawing/2014/main" id="{0C8F563B-1AFF-4A63-B7F9-07113CB17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250" y="1897054"/>
            <a:ext cx="5306787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F7C80AA6-C90C-4DC4-821C-5EC1866CC759}"/>
              </a:ext>
            </a:extLst>
          </p:cNvPr>
          <p:cNvSpPr txBox="1">
            <a:spLocks/>
          </p:cNvSpPr>
          <p:nvPr/>
        </p:nvSpPr>
        <p:spPr>
          <a:xfrm>
            <a:off x="2941637" y="5326062"/>
            <a:ext cx="5970813" cy="685784"/>
          </a:xfrm>
          <a:prstGeom prst="rect">
            <a:avLst/>
          </a:prstGeom>
          <a:noFill/>
        </p:spPr>
        <p:txBody>
          <a:bodyPr vert="horz" wrap="square" lIns="146304" tIns="9144" rIns="146304" bIns="9144" rtlCol="0" anchor="b" anchorCtr="0">
            <a:noAutofit/>
          </a:bodyPr>
          <a:lstStyle>
            <a:lvl1pPr marL="0" indent="0" algn="l" defTabSz="932742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7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it-IT" sz="3600" dirty="0"/>
              <a:t>How deep </a:t>
            </a:r>
            <a:r>
              <a:rPr lang="it-IT" sz="3600" dirty="0" err="1"/>
              <a:t>is</a:t>
            </a:r>
            <a:r>
              <a:rPr lang="it-IT" sz="3600" dirty="0"/>
              <a:t> the </a:t>
            </a:r>
            <a:r>
              <a:rPr lang="it-IT" sz="3600" dirty="0" err="1"/>
              <a:t>rabbit</a:t>
            </a:r>
            <a:r>
              <a:rPr lang="it-IT" sz="3600" dirty="0"/>
              <a:t> hole?</a:t>
            </a:r>
          </a:p>
        </p:txBody>
      </p:sp>
    </p:spTree>
    <p:extLst>
      <p:ext uri="{BB962C8B-B14F-4D97-AF65-F5344CB8AC3E}">
        <p14:creationId xmlns:p14="http://schemas.microsoft.com/office/powerpoint/2010/main" val="263656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A1C2C12A-8FA9-45C1-B474-BF8E1F80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Minimal != Simple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1B712C50-D033-4822-A426-E84CE53AD9BC}"/>
              </a:ext>
            </a:extLst>
          </p:cNvPr>
          <p:cNvSpPr txBox="1">
            <a:spLocks/>
          </p:cNvSpPr>
          <p:nvPr/>
        </p:nvSpPr>
        <p:spPr>
          <a:xfrm>
            <a:off x="1189037" y="2430462"/>
            <a:ext cx="9372600" cy="27432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3600" dirty="0">
                <a:solidFill>
                  <a:schemeClr val="bg1"/>
                </a:solidFill>
              </a:rPr>
              <a:t>No support for </a:t>
            </a:r>
            <a:r>
              <a:rPr lang="it-IT" sz="3600" dirty="0" err="1">
                <a:solidFill>
                  <a:schemeClr val="bg1"/>
                </a:solidFill>
              </a:rPr>
              <a:t>content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negotation</a:t>
            </a:r>
            <a:r>
              <a:rPr lang="it-IT" sz="3600" dirty="0">
                <a:solidFill>
                  <a:schemeClr val="bg1"/>
                </a:solidFill>
              </a:rPr>
              <a:t>. Just JSON</a:t>
            </a:r>
          </a:p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3600" dirty="0">
                <a:solidFill>
                  <a:schemeClr val="bg1"/>
                </a:solidFill>
              </a:rPr>
              <a:t>No native support for API </a:t>
            </a:r>
            <a:r>
              <a:rPr lang="it-IT" sz="3600" dirty="0" err="1">
                <a:solidFill>
                  <a:schemeClr val="bg1"/>
                </a:solidFill>
              </a:rPr>
              <a:t>versioning</a:t>
            </a:r>
            <a:endParaRPr lang="it-IT" sz="3600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3600" dirty="0">
                <a:solidFill>
                  <a:schemeClr val="bg1"/>
                </a:solidFill>
              </a:rPr>
              <a:t>No support for </a:t>
            </a:r>
            <a:r>
              <a:rPr lang="it-IT" sz="3600" dirty="0" err="1">
                <a:solidFill>
                  <a:schemeClr val="bg1"/>
                </a:solidFill>
              </a:rPr>
              <a:t>validation</a:t>
            </a:r>
            <a:endParaRPr lang="it-IT" sz="3600" dirty="0">
              <a:solidFill>
                <a:schemeClr val="bg1"/>
              </a:solidFill>
            </a:endParaRPr>
          </a:p>
          <a:p>
            <a:pPr lvl="1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2000" dirty="0">
                <a:solidFill>
                  <a:schemeClr val="bg1"/>
                </a:solidFill>
              </a:rPr>
              <a:t>But </a:t>
            </a:r>
            <a:r>
              <a:rPr lang="it-IT" sz="2000" dirty="0" err="1">
                <a:solidFill>
                  <a:schemeClr val="bg1"/>
                </a:solidFill>
              </a:rPr>
              <a:t>we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have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FluentValidation</a:t>
            </a:r>
            <a:endParaRPr lang="it-IT" sz="2000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3600" dirty="0">
                <a:solidFill>
                  <a:schemeClr val="bg1"/>
                </a:solidFill>
              </a:rPr>
              <a:t>No enforcement </a:t>
            </a:r>
            <a:r>
              <a:rPr lang="it-IT" sz="3600" dirty="0" err="1">
                <a:solidFill>
                  <a:schemeClr val="bg1"/>
                </a:solidFill>
              </a:rPr>
              <a:t>about</a:t>
            </a:r>
            <a:r>
              <a:rPr lang="it-IT" sz="3600" dirty="0">
                <a:solidFill>
                  <a:schemeClr val="bg1"/>
                </a:solidFill>
              </a:rPr>
              <a:t> project </a:t>
            </a:r>
            <a:r>
              <a:rPr lang="it-IT" sz="3600" dirty="0" err="1">
                <a:solidFill>
                  <a:schemeClr val="bg1"/>
                </a:solidFill>
              </a:rPr>
              <a:t>structure</a:t>
            </a:r>
            <a:endParaRPr lang="it-IT" sz="3600" dirty="0">
              <a:solidFill>
                <a:schemeClr val="bg1"/>
              </a:solidFill>
            </a:endParaRPr>
          </a:p>
          <a:p>
            <a:pPr lvl="1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2000" dirty="0">
                <a:solidFill>
                  <a:schemeClr val="bg1"/>
                </a:solidFill>
              </a:rPr>
              <a:t>and </a:t>
            </a:r>
            <a:r>
              <a:rPr lang="it-IT" sz="2000" dirty="0" err="1">
                <a:solidFill>
                  <a:schemeClr val="bg1"/>
                </a:solidFill>
              </a:rPr>
              <a:t>that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is</a:t>
            </a:r>
            <a:r>
              <a:rPr lang="it-IT" sz="2000" dirty="0">
                <a:solidFill>
                  <a:schemeClr val="bg1"/>
                </a:solidFill>
              </a:rPr>
              <a:t> good!</a:t>
            </a:r>
            <a:endParaRPr lang="it-IT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74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BB48B22B-9942-4371-BE24-8E1F9528ED02}"/>
              </a:ext>
            </a:extLst>
          </p:cNvPr>
          <p:cNvSpPr/>
          <p:nvPr/>
        </p:nvSpPr>
        <p:spPr bwMode="auto">
          <a:xfrm>
            <a:off x="769938" y="1744662"/>
            <a:ext cx="2971800" cy="14478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Suppliers</a:t>
            </a: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E6C67986-F2AA-45ED-9C50-6E30CEA5C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We Like to Brew Beer</a:t>
            </a: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0A88AA58-ACD6-4D04-B04C-E247034B39AD}"/>
              </a:ext>
            </a:extLst>
          </p:cNvPr>
          <p:cNvSpPr/>
          <p:nvPr/>
        </p:nvSpPr>
        <p:spPr bwMode="auto">
          <a:xfrm>
            <a:off x="6904037" y="1690820"/>
            <a:ext cx="2971800" cy="14478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Production</a:t>
            </a: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5620A0FB-1D7A-45E7-9A1F-1C5C6C275A7E}"/>
              </a:ext>
            </a:extLst>
          </p:cNvPr>
          <p:cNvSpPr/>
          <p:nvPr/>
        </p:nvSpPr>
        <p:spPr bwMode="auto">
          <a:xfrm>
            <a:off x="6827837" y="4613308"/>
            <a:ext cx="2971800" cy="14478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Pubs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9F4EFC62-6281-4856-9964-FE905CBDD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9037" y="5222908"/>
            <a:ext cx="580141" cy="561182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B1EBA20-C096-4D40-A215-CEB4EF0EB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437" y="2414720"/>
            <a:ext cx="685800" cy="56515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FD743339-F3CD-4365-976D-74DDA1359C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3775" y="2414720"/>
            <a:ext cx="729746" cy="641185"/>
          </a:xfrm>
          <a:prstGeom prst="rect">
            <a:avLst/>
          </a:prstGeom>
        </p:spPr>
      </p:pic>
      <p:sp>
        <p:nvSpPr>
          <p:cNvPr id="4" name="Freccia circolare in giù 3">
            <a:extLst>
              <a:ext uri="{FF2B5EF4-FFF2-40B4-BE49-F238E27FC236}">
                <a16:creationId xmlns:a16="http://schemas.microsoft.com/office/drawing/2014/main" id="{C89EFD06-E15E-4175-CCF7-C1BDE5EFB163}"/>
              </a:ext>
            </a:extLst>
          </p:cNvPr>
          <p:cNvSpPr/>
          <p:nvPr/>
        </p:nvSpPr>
        <p:spPr bwMode="auto">
          <a:xfrm>
            <a:off x="3741738" y="2049446"/>
            <a:ext cx="3162299" cy="506446"/>
          </a:xfrm>
          <a:prstGeom prst="curved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Freccia circolare a sinistra 10">
            <a:extLst>
              <a:ext uri="{FF2B5EF4-FFF2-40B4-BE49-F238E27FC236}">
                <a16:creationId xmlns:a16="http://schemas.microsoft.com/office/drawing/2014/main" id="{9526CAB2-0579-7CFD-ED60-5CEB88DDD1AE}"/>
              </a:ext>
            </a:extLst>
          </p:cNvPr>
          <p:cNvSpPr/>
          <p:nvPr/>
        </p:nvSpPr>
        <p:spPr bwMode="auto">
          <a:xfrm>
            <a:off x="9509567" y="2832149"/>
            <a:ext cx="990600" cy="2422565"/>
          </a:xfrm>
          <a:prstGeom prst="curvedLef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050" name="Picture 2" descr="How to use Azure Service Bus Topics | Azure Tips and Tricks - YouTube">
            <a:extLst>
              <a:ext uri="{FF2B5EF4-FFF2-40B4-BE49-F238E27FC236}">
                <a16:creationId xmlns:a16="http://schemas.microsoft.com/office/drawing/2014/main" id="{82128832-51A7-5A10-5572-7B25065AD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037" y="3797416"/>
            <a:ext cx="3276599" cy="184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201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isita a Beer Attraction 2019: un nuovo modo di intendere la birra">
            <a:extLst>
              <a:ext uri="{FF2B5EF4-FFF2-40B4-BE49-F238E27FC236}">
                <a16:creationId xmlns:a16="http://schemas.microsoft.com/office/drawing/2014/main" id="{6D8FA5FF-E600-B315-FD2E-9E9A81E21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237" y="1516062"/>
            <a:ext cx="4114800" cy="409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85B470F6-5639-07A9-28A3-51906B56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96862"/>
            <a:ext cx="8686800" cy="914384"/>
          </a:xfrm>
          <a:noFill/>
        </p:spPr>
        <p:txBody>
          <a:bodyPr/>
          <a:lstStyle/>
          <a:p>
            <a:r>
              <a:rPr lang="en-US" sz="4400" dirty="0"/>
              <a:t>Talk is Cheap … Show me the code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7BB1067-D4A4-8513-C27C-7DE5F0EE3FDC}"/>
              </a:ext>
            </a:extLst>
          </p:cNvPr>
          <p:cNvSpPr txBox="1"/>
          <p:nvPr/>
        </p:nvSpPr>
        <p:spPr>
          <a:xfrm>
            <a:off x="10256837" y="5334340"/>
            <a:ext cx="2089150" cy="5447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dirty="0">
                <a:solidFill>
                  <a:schemeClr val="bg1"/>
                </a:solidFill>
              </a:rPr>
              <a:t>@Linus </a:t>
            </a:r>
            <a:r>
              <a:rPr lang="it-IT" dirty="0" err="1">
                <a:solidFill>
                  <a:schemeClr val="bg1"/>
                </a:solidFill>
              </a:rPr>
              <a:t>Torvalds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42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79DFDC10-112F-4333-BD28-1470E9587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The Big Ball of Mud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3F3B002-7A0A-4065-B23F-FEBF1EFFB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637" y="1728529"/>
            <a:ext cx="6187976" cy="363505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620FFA3-D9A9-4ED8-866C-D99C77A8D365}"/>
              </a:ext>
            </a:extLst>
          </p:cNvPr>
          <p:cNvSpPr txBox="1"/>
          <p:nvPr/>
        </p:nvSpPr>
        <p:spPr>
          <a:xfrm>
            <a:off x="2560637" y="5637159"/>
            <a:ext cx="6098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The </a:t>
            </a:r>
            <a:r>
              <a:rPr lang="it-IT" dirty="0" err="1">
                <a:solidFill>
                  <a:schemeClr val="bg1"/>
                </a:solidFill>
              </a:rPr>
              <a:t>problem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not</a:t>
            </a:r>
            <a:r>
              <a:rPr lang="it-IT" dirty="0">
                <a:solidFill>
                  <a:schemeClr val="bg1"/>
                </a:solidFill>
              </a:rPr>
              <a:t> «The Big Ball» … the </a:t>
            </a:r>
            <a:r>
              <a:rPr lang="it-IT" dirty="0" err="1">
                <a:solidFill>
                  <a:schemeClr val="bg1"/>
                </a:solidFill>
              </a:rPr>
              <a:t>problem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«</a:t>
            </a:r>
            <a:r>
              <a:rPr lang="it-IT" dirty="0" err="1">
                <a:solidFill>
                  <a:schemeClr val="bg1"/>
                </a:solidFill>
              </a:rPr>
              <a:t>Mud</a:t>
            </a:r>
            <a:r>
              <a:rPr lang="it-IT" dirty="0">
                <a:solidFill>
                  <a:schemeClr val="bg1"/>
                </a:solidFill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32107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PRESENTATIONINFO" val="{&quot;DocumentId&quot;:&quot;5ba8b3c0a6087e730277a1f557cf2505&quot;,&quot;LanguageCode&quot;:&quot;en-US&quot;,&quot;SlideGuids&quot;:[&quot;6691385c-7c95-4ceb-a425-9926cfca71e8&quot;,&quot;de97757c-3c1a-4745-b1ef-335caa05544b&quot;,&quot;e139d5f8-12b1-4a80-8350-a26a2b5910cd&quot;,&quot;ac6c920e-136b-4a5a-a6ef-367b683dbb1b&quot;,&quot;daa0d3d2-2cd5-4e78-bb54-fc11c6db9253&quot;,&quot;46962400-e953-4024-a19e-0444a310dba3&quot;,&quot;06254d6c-a7df-4912-9bb4-31eee273d763&quot;,&quot;1cfe0c2c-a532-4efa-bbda-7cbc34cf675c&quot;,&quot;a3ee077e-defb-4279-9b8b-065b92610f6d&quot;,&quot;ad3a135b-4669-4cc9-a037-e0757e52531e&quot;,&quot;5851a48f-f1b6-410f-b1e4-b44fbd71804a&quot;,&quot;ef144060-6ac8-47d7-874b-14c3701bcc93&quot;,&quot;8dd6f382-bd81-4c6a-9a49-7dc9c4b5c159&quot;,&quot;5009cf6f-1661-414b-a251-6b24c2bb00dc&quot;,&quot;6e689adb-6c53-4961-a536-273ac833240c&quot;,&quot;d3db4a43-6c88-424c-9af7-ef4a3832806b&quot;,&quot;ea46fa14-710a-419a-ac6d-421939cfd643&quot;,&quot;2e735d15-b084-4560-851b-7b31c97d1b12&quot;,&quot;f57b3bdc-652c-4b9e-abd2-3bf01b9fbad9&quot;,&quot;b235f7b9-aeb3-4ab2-bc75-927b59856671&quot;,&quot;6f0813f0-9ae8-42c2-a692-25668e604762&quot;,&quot;1514ae36-a537-46e6-aa24-e9a8dd3135c9&quot;],&quot;TimeStamp&quot;:&quot;2019-03-19T10:27:34.029016-07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heme/theme1.xml><?xml version="1.0" encoding="utf-8"?>
<a:theme xmlns:a="http://schemas.openxmlformats.org/drawingml/2006/main" name="Connect_2016_Template_Light">
  <a:themeElements>
    <a:clrScheme name="Custom 1">
      <a:dk1>
        <a:sysClr val="windowText" lastClr="000000"/>
      </a:dk1>
      <a:lt1>
        <a:sysClr val="window" lastClr="FFFFFF"/>
      </a:lt1>
      <a:dk2>
        <a:srgbClr val="001344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2239D6D4-FF4D-4593-B7F3-45A8D905D389}"/>
    </a:ext>
  </a:extLst>
</a:theme>
</file>

<file path=ppt/theme/theme2.xml><?xml version="1.0" encoding="utf-8"?>
<a:theme xmlns:a="http://schemas.openxmlformats.org/drawingml/2006/main" name="Connect_2016_Template_Dark">
  <a:themeElements>
    <a:clrScheme name="Custom 1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00BCF2"/>
      </a:accent5>
      <a:accent6>
        <a:srgbClr val="737373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E2881649-9D4D-4513-9E5E-5A76199B180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75F1A7EF7A8D440BB560874617B2D4B" ma:contentTypeVersion="13" ma:contentTypeDescription="Creare un nuovo documento." ma:contentTypeScope="" ma:versionID="051a51ae704857b4b18c87c8c7cf6922">
  <xsd:schema xmlns:xsd="http://www.w3.org/2001/XMLSchema" xmlns:xs="http://www.w3.org/2001/XMLSchema" xmlns:p="http://schemas.microsoft.com/office/2006/metadata/properties" xmlns:ns2="cfbde86f-dcd5-4452-aab1-67d652e77ce3" xmlns:ns3="32f72329-bf7c-476d-8d28-7d994e95072a" targetNamespace="http://schemas.microsoft.com/office/2006/metadata/properties" ma:root="true" ma:fieldsID="eef62f12abf04a1e31d78112fc442041" ns2:_="" ns3:_="">
    <xsd:import namespace="cfbde86f-dcd5-4452-aab1-67d652e77ce3"/>
    <xsd:import namespace="32f72329-bf7c-476d-8d28-7d994e95072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bde86f-dcd5-4452-aab1-67d652e77c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f72329-bf7c-476d-8d28-7d994e95072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313448-604B-48A6-94C3-9345C3A65CC9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cfbde86f-dcd5-4452-aab1-67d652e77ce3"/>
    <ds:schemaRef ds:uri="32f72329-bf7c-476d-8d28-7d994e95072a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504B336-9D7B-4CC1-8555-69B0A4EC52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bde86f-dcd5-4452-aab1-67d652e77ce3"/>
    <ds:schemaRef ds:uri="32f72329-bf7c-476d-8d28-7d994e9507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14A384C-23BD-4AF9-ACC6-6D039C7326E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Microsoft_Connect_2016_STUDIO_SlideTemplate_101416</Template>
  <TotalTime>0</TotalTime>
  <Words>1111</Words>
  <Application>Microsoft Office PowerPoint</Application>
  <PresentationFormat>Personalizzato</PresentationFormat>
  <Paragraphs>173</Paragraphs>
  <Slides>20</Slides>
  <Notes>19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20</vt:i4>
      </vt:variant>
    </vt:vector>
  </HeadingPairs>
  <TitlesOfParts>
    <vt:vector size="30" baseType="lpstr">
      <vt:lpstr>Arial</vt:lpstr>
      <vt:lpstr>Consolas</vt:lpstr>
      <vt:lpstr>Segoe UI</vt:lpstr>
      <vt:lpstr>Segoe UI (Corpo)</vt:lpstr>
      <vt:lpstr>Segoe UI Light</vt:lpstr>
      <vt:lpstr>Source Code Pro</vt:lpstr>
      <vt:lpstr>Times New Roman</vt:lpstr>
      <vt:lpstr>Wingdings</vt:lpstr>
      <vt:lpstr>Connect_2016_Template_Light</vt:lpstr>
      <vt:lpstr>Connect_2016_Template_Dark</vt:lpstr>
      <vt:lpstr>Presentazione standard di PowerPoint</vt:lpstr>
      <vt:lpstr>What are Minimal API</vt:lpstr>
      <vt:lpstr>Minimal API marries DDD</vt:lpstr>
      <vt:lpstr>I have already seen this code</vt:lpstr>
      <vt:lpstr>Minimal vs MVC</vt:lpstr>
      <vt:lpstr>Minimal != Simple</vt:lpstr>
      <vt:lpstr>We Like to Brew Beer</vt:lpstr>
      <vt:lpstr>Talk is Cheap … Show me the code</vt:lpstr>
      <vt:lpstr>The Big Ball of Mud</vt:lpstr>
      <vt:lpstr>DDD – The Silver Bullet?</vt:lpstr>
      <vt:lpstr>DDD – Strategic Patterns</vt:lpstr>
      <vt:lpstr>Talk is Cheap … Show me the code</vt:lpstr>
      <vt:lpstr>Microservices … What?</vt:lpstr>
      <vt:lpstr>Microservice &amp; Bounded Context</vt:lpstr>
      <vt:lpstr>The Reactive Manifesto</vt:lpstr>
      <vt:lpstr>Communication in a microservice architecture</vt:lpstr>
      <vt:lpstr>Talk is Cheap … Show me the code</vt:lpstr>
      <vt:lpstr>Presentazione standard di PowerPoint</vt:lpstr>
      <vt:lpstr>CQRS – Eventual Consistency</vt:lpstr>
      <vt:lpstr>Minimal API marries DDD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Azure 2021</dc:title>
  <dc:subject/>
  <dc:creator/>
  <cp:keywords/>
  <dc:description/>
  <cp:lastModifiedBy/>
  <cp:revision>1</cp:revision>
  <dcterms:created xsi:type="dcterms:W3CDTF">2016-11-15T00:28:08Z</dcterms:created>
  <dcterms:modified xsi:type="dcterms:W3CDTF">2022-05-23T08:41:08Z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0x010100275F1A7EF7A8D440BB560874617B2D4B</vt:lpwstr>
  </property>
</Properties>
</file>

<file path=docProps/thumbnail.jpeg>
</file>